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4b06e0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4b06e0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6cfad43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6cfad43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69189b92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69189b92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86cfad43e3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86cfad43e3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e5a73c6b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3e5a73c6b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86cfad43e3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86cfad43e3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66dc3b0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866dc3b0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66dc3b02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66dc3b02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66dc3b0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66dc3b0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034b06e00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034b06e00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034b06e00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034b06e00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86cfad43e3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86cfad43e3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866dc3b02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866dc3b02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gif"/><Relationship Id="rId4" Type="http://schemas.openxmlformats.org/officeDocument/2006/relationships/image" Target="../media/image28.png"/><Relationship Id="rId5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gif"/><Relationship Id="rId4" Type="http://schemas.openxmlformats.org/officeDocument/2006/relationships/image" Target="../media/image28.png"/><Relationship Id="rId5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gif"/><Relationship Id="rId4" Type="http://schemas.openxmlformats.org/officeDocument/2006/relationships/image" Target="../media/image28.png"/><Relationship Id="rId5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Relationship Id="rId8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Relationship Id="rId8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gif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gif"/><Relationship Id="rId4" Type="http://schemas.openxmlformats.org/officeDocument/2006/relationships/image" Target="../media/image39.png"/><Relationship Id="rId5" Type="http://schemas.openxmlformats.org/officeDocument/2006/relationships/image" Target="../media/image4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Relationship Id="rId7" Type="http://schemas.openxmlformats.org/officeDocument/2006/relationships/image" Target="../media/image54.png"/><Relationship Id="rId8" Type="http://schemas.openxmlformats.org/officeDocument/2006/relationships/image" Target="../media/image4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5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CNNs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212150" y="42189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Vivian van Oijen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Can have 1 greyscale channel or multiple colour </a:t>
            </a:r>
            <a:r>
              <a:rPr b="1" lang="en-GB">
                <a:solidFill>
                  <a:schemeClr val="dk1"/>
                </a:solidFill>
              </a:rPr>
              <a:t>channels: </a:t>
            </a:r>
            <a:r>
              <a:rPr b="1" lang="en-GB">
                <a:solidFill>
                  <a:srgbClr val="990000"/>
                </a:solidFill>
              </a:rPr>
              <a:t>R</a:t>
            </a:r>
            <a:r>
              <a:rPr b="1" lang="en-GB">
                <a:solidFill>
                  <a:srgbClr val="38761D"/>
                </a:solidFill>
              </a:rPr>
              <a:t>G</a:t>
            </a:r>
            <a:r>
              <a:rPr b="1" lang="en-GB">
                <a:solidFill>
                  <a:srgbClr val="1155CC"/>
                </a:solidFill>
              </a:rPr>
              <a:t>B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2"/>
            <a:ext cx="2432400" cy="1233186"/>
            <a:chOff x="3355800" y="3290000"/>
            <a:chExt cx="2432400" cy="1372800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Detect the features across an image and aggregate them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Form complete features higher up in the </a:t>
              </a:r>
              <a:r>
                <a:rPr b="1" lang="en-GB" sz="1200">
                  <a:solidFill>
                    <a:schemeClr val="lt1"/>
                  </a:solidFill>
                </a:rPr>
                <a:t>hierarchy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Computers see?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1" name="Google Shape;81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7" name="Google Shape;87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Source Signal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9164F"/>
                </a:solidFill>
              </a:rPr>
              <a:t>Seismogram</a:t>
            </a:r>
            <a:endParaRPr b="1" sz="1800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Source Signal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Initial signal</a:t>
            </a:r>
            <a:r>
              <a:rPr lang="en-GB" sz="1600"/>
              <a:t> gets modified by the system’s </a:t>
            </a:r>
            <a:r>
              <a:rPr b="1" lang="en-GB" sz="1600"/>
              <a:t>response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b="1" lang="en-GB" sz="1600"/>
              <a:t>slides</a:t>
            </a:r>
            <a:r>
              <a:rPr lang="en-GB" sz="1600"/>
              <a:t> </a:t>
            </a:r>
            <a:r>
              <a:rPr lang="en-GB" sz="1600"/>
              <a:t>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Humans see?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4" name="Google Shape;834;p4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37" name="Google Shape;837;p44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38" name="Google Shape;8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4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0" name="Google Shape;8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100" y="658675"/>
            <a:ext cx="4451099" cy="8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7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7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896382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The image shrinks according to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77" name="Google Shape;877;p48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95" name="Google Shape;895;p50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0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7" name="Google Shape;8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50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00" name="Google Shape;900;p50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</a:t>
              </a:r>
              <a:r>
                <a:rPr lang="en-GB" sz="1200">
                  <a:solidFill>
                    <a:schemeClr val="lt1"/>
                  </a:solidFill>
                </a:rPr>
                <a:t>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902" name="Google Shape;902;p50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08" name="Google Shape;908;p51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1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51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13" name="Google Shape;913;p51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915" name="Google Shape;915;p51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6" name="Google Shape;916;p51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38" name="Google Shape;938;p53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3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53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43" name="Google Shape;943;p53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3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45" name="Google Shape;9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53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53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48" name="Google Shape;948;p53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49" name="Google Shape;949;p53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3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56" name="Google Shape;956;p54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4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54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61" name="Google Shape;961;p54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4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63" name="Google Shape;96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Google Shape;964;p54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54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66" name="Google Shape;966;p54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67" name="Google Shape;967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4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77" name="Google Shape;977;p55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5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55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82" name="Google Shape;982;p55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84" name="Google Shape;9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55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p55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87" name="Google Shape;987;p55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88" name="Google Shape;988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89" name="Google Shape;10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59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59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92" name="Google Shape;1092;p59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93" name="Google Shape;1093;p59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9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9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9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9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9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9" name="Google Shape;1099;p59"/>
              <p:cNvCxnSpPr>
                <a:stCxn id="1093" idx="6"/>
                <a:endCxn id="109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59"/>
              <p:cNvCxnSpPr>
                <a:stCxn id="1094" idx="6"/>
                <a:endCxn id="1096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59"/>
              <p:cNvCxnSpPr>
                <a:stCxn id="1095" idx="6"/>
                <a:endCxn id="1097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59"/>
              <p:cNvCxnSpPr>
                <a:stCxn id="1097" idx="2"/>
                <a:endCxn id="109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59"/>
              <p:cNvCxnSpPr>
                <a:stCxn id="1097" idx="6"/>
                <a:endCxn id="1098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59"/>
              <p:cNvCxnSpPr>
                <a:stCxn id="1098" idx="2"/>
                <a:endCxn id="109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05" name="Google Shape;1105;p59"/>
            <p:cNvCxnSpPr>
              <a:stCxn id="1095" idx="6"/>
              <a:endCxn id="1096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59"/>
            <p:cNvCxnSpPr>
              <a:stCxn id="1093" idx="6"/>
              <a:endCxn id="109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07" name="Google Shape;110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1" name="Google Shape;111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59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59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15" name="Google Shape;1115;p59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16" name="Google Shape;1116;p59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9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118" name="Google Shape;1118;p59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119" name="Google Shape;1119;p59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20" name="Google Shape;1120;p59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26" name="Google Shape;11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0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60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129" name="Google Shape;1129;p60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130" name="Google Shape;1130;p60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0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0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0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0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0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36" name="Google Shape;1136;p60"/>
              <p:cNvCxnSpPr>
                <a:stCxn id="1130" idx="6"/>
                <a:endCxn id="1133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60"/>
              <p:cNvCxnSpPr>
                <a:stCxn id="1131" idx="6"/>
                <a:endCxn id="1133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60"/>
              <p:cNvCxnSpPr>
                <a:stCxn id="1132" idx="6"/>
                <a:endCxn id="1134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60"/>
              <p:cNvCxnSpPr>
                <a:stCxn id="1134" idx="2"/>
                <a:endCxn id="1131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60"/>
              <p:cNvCxnSpPr>
                <a:stCxn id="1134" idx="6"/>
                <a:endCxn id="1135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60"/>
              <p:cNvCxnSpPr>
                <a:stCxn id="1135" idx="2"/>
                <a:endCxn id="1133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42" name="Google Shape;1142;p60"/>
            <p:cNvCxnSpPr>
              <a:stCxn id="1132" idx="6"/>
              <a:endCxn id="1133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60"/>
            <p:cNvCxnSpPr>
              <a:stCxn id="1130" idx="6"/>
              <a:endCxn id="1134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44" name="Google Shape;11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8" name="Google Shape;114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60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60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52" name="Google Shape;1152;p60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pic>
        <p:nvPicPr>
          <p:cNvPr id="1153" name="Google Shape;1153;p60"/>
          <p:cNvPicPr preferRelativeResize="0"/>
          <p:nvPr/>
        </p:nvPicPr>
        <p:blipFill rotWithShape="1">
          <a:blip r:embed="rId10">
            <a:alphaModFix/>
          </a:blip>
          <a:srcRect b="55068" l="41582" r="45331" t="22944"/>
          <a:stretch/>
        </p:blipFill>
        <p:spPr>
          <a:xfrm>
            <a:off x="6804350" y="2161148"/>
            <a:ext cx="1130449" cy="8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0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0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156" name="Google Shape;1156;p60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157" name="Google Shape;1157;p60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58" name="Google Shape;1158;p60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174" name="Google Shape;11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296" y="1205209"/>
            <a:ext cx="2668350" cy="25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2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2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  <p:grpSp>
        <p:nvGrpSpPr>
          <p:cNvPr id="1178" name="Google Shape;1178;p62"/>
          <p:cNvGrpSpPr/>
          <p:nvPr/>
        </p:nvGrpSpPr>
        <p:grpSpPr>
          <a:xfrm>
            <a:off x="5993288" y="4076434"/>
            <a:ext cx="3039900" cy="923504"/>
            <a:chOff x="5819450" y="906125"/>
            <a:chExt cx="3039900" cy="1042800"/>
          </a:xfrm>
        </p:grpSpPr>
        <p:sp>
          <p:nvSpPr>
            <p:cNvPr id="1179" name="Google Shape;1179;p62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80" name="Google Shape;1180;p62"/>
            <p:cNvSpPr txBox="1"/>
            <p:nvPr/>
          </p:nvSpPr>
          <p:spPr>
            <a:xfrm>
              <a:off x="5964625" y="906125"/>
              <a:ext cx="27972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Dilated convolutions can be used if you expect your images to have information which are spatially far from each other</a:t>
              </a:r>
              <a:endParaRPr sz="12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CNN Cases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3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8 layers</a:t>
            </a:r>
            <a:r>
              <a:rPr lang="en-GB"/>
              <a:t> with </a:t>
            </a:r>
            <a:r>
              <a:rPr b="1" lang="en-GB"/>
              <a:t>dropout</a:t>
            </a:r>
            <a:r>
              <a:rPr lang="en-GB"/>
              <a:t> and </a:t>
            </a:r>
            <a:r>
              <a:rPr b="1" lang="en-GB"/>
              <a:t>ReLU</a:t>
            </a:r>
            <a:r>
              <a:rPr lang="en-GB"/>
              <a:t> activations trained for </a:t>
            </a:r>
            <a:r>
              <a:rPr b="1" lang="en-GB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</a:rPr>
              <a:t>https://www.louisbouchard.ai/densenet-explained/</a:t>
            </a:r>
            <a:endParaRPr i="1" sz="900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CNN with a Dense Layer output</a:t>
            </a:r>
            <a:endParaRPr b="1" sz="28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39039" l="15516" r="20784" t="0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b="1" lang="en-GB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b="1" lang="en-GB">
                <a:solidFill>
                  <a:schemeClr val="dk1"/>
                </a:solidFill>
              </a:rPr>
              <a:t>152 layers</a:t>
            </a:r>
            <a:r>
              <a:rPr lang="en-GB">
                <a:solidFill>
                  <a:schemeClr val="dk1"/>
                </a:solidFill>
              </a:rPr>
              <a:t>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b="1" lang="en-GB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b="1" lang="en-GB">
                <a:solidFill>
                  <a:schemeClr val="dk1"/>
                </a:solidFill>
              </a:rPr>
              <a:t>152 layers </a:t>
            </a:r>
            <a:r>
              <a:rPr lang="en-GB">
                <a:solidFill>
                  <a:schemeClr val="dk1"/>
                </a:solidFill>
              </a:rPr>
              <a:t>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b="0" l="0" r="51881" t="0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i="1" lang="en-GB" sz="8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Thank You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9C9C9"/>
                </a:solidFill>
              </a:rPr>
              <a:t>09/11/2022</a:t>
            </a:r>
            <a:endParaRPr b="1" sz="110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Slides Graveyard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69" name="Google Shape;1369;p79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9C9C9"/>
                </a:solidFill>
              </a:rPr>
              <a:t>09/11/2022</a:t>
            </a:r>
            <a:endParaRPr b="1" sz="1100">
              <a:solidFill>
                <a:srgbClr val="C9C9C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</a:t>
            </a:r>
            <a:r>
              <a:rPr b="1" lang="en-GB" sz="2800">
                <a:solidFill>
                  <a:srgbClr val="3C189B"/>
                </a:solidFill>
              </a:rPr>
              <a:t>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Convolutional</a:t>
            </a:r>
            <a:endParaRPr b="1" sz="36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Each element in the matrix is a </a:t>
            </a:r>
            <a:r>
              <a:rPr b="1" lang="en-GB">
                <a:solidFill>
                  <a:srgbClr val="D9D9D9"/>
                </a:solidFill>
              </a:rPr>
              <a:t>pixel</a:t>
            </a:r>
            <a:endParaRPr b="1">
              <a:solidFill>
                <a:srgbClr val="D9D9D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